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sldIdLst>
    <p:sldId id="257" r:id="rId2"/>
    <p:sldId id="256" r:id="rId3"/>
    <p:sldId id="273" r:id="rId4"/>
    <p:sldId id="274" r:id="rId5"/>
    <p:sldId id="262" r:id="rId6"/>
    <p:sldId id="275" r:id="rId7"/>
    <p:sldId id="277" r:id="rId8"/>
    <p:sldId id="258" r:id="rId9"/>
    <p:sldId id="276" r:id="rId10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51"/>
    <p:restoredTop sz="94612"/>
  </p:normalViewPr>
  <p:slideViewPr>
    <p:cSldViewPr snapToGrid="0" snapToObjects="1">
      <p:cViewPr varScale="1">
        <p:scale>
          <a:sx n="140" d="100"/>
          <a:sy n="140" d="100"/>
        </p:scale>
        <p:origin x="6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guel/Dropbox/Directiva%20Foanpas/COMISIO&#769;N%20ECONO&#769;MICA/Gra&#769;ficos%20Gastos-Ingresos%20Curso%20escolar%2019-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guel/Dropbox/Directiva%20Foanpas/COMISIO&#769;N%20ECONO&#769;MICA/Gra&#769;ficos%20Gastos-Ingresos%20Curso%20escolar%2019-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guel/Dropbox/Directiva%20Foanpas/COMISIO&#769;N%20ECONO&#769;MICA/Gra&#769;ficos%20Gastos-Ingresos%20Curso%20escolar%2019-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guel/Dropbox/Directiva%20Foanpas/COMISIO&#769;N%20ECONO&#769;MICA/Gra&#769;ficos%20Gastos-Ingresos%20Curso%20escolar%2019-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guel/Dropbox/Directiva%20Foanpas/COMISIO&#769;N%20ECONO&#769;MICA/Gra&#769;ficos%20Gastos-Ingresos%20Curso%20escolar%2019-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guel/Dropbox/Directiva%20Foanpas/COMISIO&#769;N%20ECONO&#769;MICA/SEGUEMENTO%20COMEDORES%20-%20PAGOS/CURSO%202019-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guel/Dropbox/Directiva%20Foanpas/COMISIO&#769;N%20ECONO&#769;MICA/Gra&#769;ficos%20Gastos-Ingresos%20Curso%20escolar%2019-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guel/Dropbox/Directiva%20Foanpas/COMISIO&#769;N%20ECONO&#769;MICA/Gra&#769;ficos%20Gastos-Ingresos%20Curso%20escolar%2019-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400"/>
              <a:t>BALANCE INGRESOS-GASTOS FOANPAS CURSO 19-20 (SEPT 19- AGOSTO 20)</a:t>
            </a:r>
          </a:p>
          <a:p>
            <a:pPr>
              <a:defRPr sz="1400"/>
            </a:pPr>
            <a:endParaRPr lang="es-ES_tradnl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44D-9244-87D5-1D87A6EA1259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44D-9244-87D5-1D87A6EA125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244D-9244-87D5-1D87A6EA1259}"/>
              </c:ext>
            </c:extLst>
          </c:dPt>
          <c:dLbls>
            <c:dLbl>
              <c:idx val="0"/>
              <c:layout>
                <c:manualLayout>
                  <c:x val="3.286770747740345E-4"/>
                  <c:y val="-5.0632911392405992E-3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4D-9244-87D5-1D87A6EA1259}"/>
                </c:ext>
              </c:extLst>
            </c:dLbl>
            <c:dLbl>
              <c:idx val="1"/>
              <c:layout>
                <c:manualLayout>
                  <c:x val="6.9022185702547244E-3"/>
                  <c:y val="0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4D-9244-87D5-1D87A6EA1259}"/>
                </c:ext>
              </c:extLst>
            </c:dLbl>
            <c:dLbl>
              <c:idx val="2"/>
              <c:layout>
                <c:manualLayout>
                  <c:x val="5.2588331963845519E-3"/>
                  <c:y val="-2.5316455696202532E-3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4D-9244-87D5-1D87A6EA12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'INGRESOS CURSO ESCOLAR 19-20'!$C$17:$C$19</c:f>
              <c:strCache>
                <c:ptCount val="3"/>
                <c:pt idx="0">
                  <c:v>INGRESOS</c:v>
                </c:pt>
                <c:pt idx="1">
                  <c:v>GASTOS</c:v>
                </c:pt>
                <c:pt idx="2">
                  <c:v>BALANCE </c:v>
                </c:pt>
              </c:strCache>
            </c:strRef>
          </c:cat>
          <c:val>
            <c:numRef>
              <c:f>'INGRESOS CURSO ESCOLAR 19-20'!$D$17:$D$19</c:f>
              <c:numCache>
                <c:formatCode>#,##0.00\ "€"</c:formatCode>
                <c:ptCount val="3"/>
                <c:pt idx="0">
                  <c:v>524593.07000000007</c:v>
                </c:pt>
                <c:pt idx="1">
                  <c:v>473418.11000000004</c:v>
                </c:pt>
                <c:pt idx="2">
                  <c:v>51174.960000000021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4D-9244-87D5-1D87A6EA125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07107727"/>
        <c:axId val="1866315183"/>
      </c:barChart>
      <c:catAx>
        <c:axId val="1707107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66315183"/>
        <c:crosses val="autoZero"/>
        <c:auto val="1"/>
        <c:lblAlgn val="ctr"/>
        <c:lblOffset val="100"/>
        <c:noMultiLvlLbl val="0"/>
      </c:catAx>
      <c:valAx>
        <c:axId val="186631518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07107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/>
              <a:t>INGRESOS CURSO ESCOLAR 19-20 (SEPT 19-AGOSTO 20)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  <a:alpha val="85000"/>
                </a:schemeClr>
              </a:solidFill>
              <a:ln w="9525" cap="flat" cmpd="sng" algn="ctr">
                <a:solidFill>
                  <a:schemeClr val="accent6">
                    <a:lumMod val="50000"/>
                  </a:schemeClr>
                </a:solidFill>
                <a:round/>
              </a:ln>
              <a:effectLst/>
              <a:sp3d contourW="9525">
                <a:contourClr>
                  <a:schemeClr val="accent6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58-4349-98E6-5AA66306E80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50000"/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58-4349-98E6-5AA66306E802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58-4349-98E6-5AA66306E802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358-4349-98E6-5AA66306E80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50000"/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358-4349-98E6-5AA66306E80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50000"/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358-4349-98E6-5AA66306E80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358-4349-98E6-5AA66306E80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358-4349-98E6-5AA66306E802}"/>
                </c:ext>
              </c:extLst>
            </c:dLbl>
            <c:dLbl>
              <c:idx val="2"/>
              <c:layout>
                <c:manualLayout>
                  <c:x val="1.4970059880238971E-3"/>
                  <c:y val="-4.03397027600850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58-4349-98E6-5AA66306E802}"/>
                </c:ext>
              </c:extLst>
            </c:dLbl>
            <c:dLbl>
              <c:idx val="3"/>
              <c:layout>
                <c:manualLayout>
                  <c:x val="0"/>
                  <c:y val="-3.82165605095542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58-4349-98E6-5AA66306E802}"/>
                </c:ext>
              </c:extLst>
            </c:dLbl>
            <c:dLbl>
              <c:idx val="4"/>
              <c:layout>
                <c:manualLayout>
                  <c:x val="-1.4970059880239522E-3"/>
                  <c:y val="-2.1231422505307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58-4349-98E6-5AA66306E802}"/>
                </c:ext>
              </c:extLst>
            </c:dLbl>
            <c:dLbl>
              <c:idx val="5"/>
              <c:layout>
                <c:manualLayout>
                  <c:x val="0"/>
                  <c:y val="-2.76008492569002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58-4349-98E6-5AA66306E80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358-4349-98E6-5AA66306E8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'INGRESOS CURSO ESCOLAR 19-20'!$C$5:$C$11</c:f>
              <c:strCache>
                <c:ptCount val="7"/>
                <c:pt idx="0">
                  <c:v>CONVENIO CONCELLO VIGO (3º PAGO 2019)</c:v>
                </c:pt>
                <c:pt idx="1">
                  <c:v>CONVENIO CONCELLO VIGO (1º PAGO XULLO 2020)</c:v>
                </c:pt>
                <c:pt idx="2">
                  <c:v>SUBVENCIÓN FEDERACIÓN XUNTA GALICIA</c:v>
                </c:pt>
                <c:pt idx="3">
                  <c:v>SUBVENCIÓN IGUALDADE XUNTA GALICIA</c:v>
                </c:pt>
                <c:pt idx="4">
                  <c:v>SUBVENCIÓN COMEDORES ESCOLARES XUNTA GALICIA</c:v>
                </c:pt>
                <c:pt idx="5">
                  <c:v>CUOTA SOCIOS CURSO 2019 2020</c:v>
                </c:pt>
                <c:pt idx="6">
                  <c:v>TOTAL INGRESOS</c:v>
                </c:pt>
              </c:strCache>
            </c:strRef>
          </c:cat>
          <c:val>
            <c:numRef>
              <c:f>'INGRESOS CURSO ESCOLAR 19-20'!$D$5:$D$11</c:f>
              <c:numCache>
                <c:formatCode>#,##0.00\ "€"</c:formatCode>
                <c:ptCount val="7"/>
                <c:pt idx="0">
                  <c:v>203019.66</c:v>
                </c:pt>
                <c:pt idx="1">
                  <c:v>200000</c:v>
                </c:pt>
                <c:pt idx="2">
                  <c:v>2480</c:v>
                </c:pt>
                <c:pt idx="3">
                  <c:v>6000</c:v>
                </c:pt>
                <c:pt idx="4">
                  <c:v>109548.41</c:v>
                </c:pt>
                <c:pt idx="5">
                  <c:v>3545</c:v>
                </c:pt>
                <c:pt idx="6">
                  <c:v>524593.07000000007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D-5358-4349-98E6-5AA66306E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856891583"/>
        <c:axId val="1858631263"/>
        <c:axId val="0"/>
      </c:bar3DChart>
      <c:catAx>
        <c:axId val="1856891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58631263"/>
        <c:crosses val="autoZero"/>
        <c:auto val="1"/>
        <c:lblAlgn val="ctr"/>
        <c:lblOffset val="100"/>
        <c:noMultiLvlLbl val="0"/>
      </c:catAx>
      <c:valAx>
        <c:axId val="1858631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56891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400"/>
              <a:t>GASTOS TOTAIS FOANPAS CURSO ESCOLAR 19/20 (SEPT</a:t>
            </a:r>
            <a:r>
              <a:rPr lang="es-ES_tradnl" sz="1400" baseline="0"/>
              <a:t> 19-AGOSTO 20)</a:t>
            </a:r>
            <a:endParaRPr lang="es-ES_tradnl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'GASTOS CURSO ESCOLAR 19-20'!$N$13</c:f>
              <c:strCache>
                <c:ptCount val="1"/>
                <c:pt idx="0">
                  <c:v>TOTAL AUTOXESTIÓN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5.1418440434166292E-3"/>
                  <c:y val="-1.0033213888053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1F-9843-9421-CF196D6D6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'GASTOS CURSO ESCOLAR 19-20'!$O$13</c:f>
              <c:numCache>
                <c:formatCode>#,##0.00\ "€"</c:formatCode>
                <c:ptCount val="1"/>
                <c:pt idx="0">
                  <c:v>95041.23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951F-9843-9421-CF196D6D6707}"/>
            </c:ext>
          </c:extLst>
        </c:ser>
        <c:ser>
          <c:idx val="1"/>
          <c:order val="1"/>
          <c:tx>
            <c:strRef>
              <c:f>'GASTOS CURSO ESCOLAR 19-20'!$N$16</c:f>
              <c:strCache>
                <c:ptCount val="1"/>
                <c:pt idx="0">
                  <c:v>COMEDORES REDE FOANPAS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'GASTOS CURSO ESCOLAR 19-20'!$O$16</c:f>
              <c:numCache>
                <c:formatCode>#,##0.00\ "€"</c:formatCode>
                <c:ptCount val="1"/>
                <c:pt idx="0">
                  <c:v>376567.27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951F-9843-9421-CF196D6D6707}"/>
            </c:ext>
          </c:extLst>
        </c:ser>
        <c:ser>
          <c:idx val="2"/>
          <c:order val="2"/>
          <c:tx>
            <c:strRef>
              <c:f>'GASTOS CURSO ESCOLAR 19-20'!$N$19</c:f>
              <c:strCache>
                <c:ptCount val="1"/>
                <c:pt idx="0">
                  <c:v>GASTOS BANCARIOS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0142927678594029E-3"/>
                  <c:y val="-3.812621277460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1F-9843-9421-CF196D6D6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'GASTOS CURSO ESCOLAR 19-20'!$O$19</c:f>
              <c:numCache>
                <c:formatCode>#,##0.00\ "€"</c:formatCode>
                <c:ptCount val="1"/>
                <c:pt idx="0">
                  <c:v>378.27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951F-9843-9421-CF196D6D6707}"/>
            </c:ext>
          </c:extLst>
        </c:ser>
        <c:ser>
          <c:idx val="3"/>
          <c:order val="3"/>
          <c:tx>
            <c:strRef>
              <c:f>'GASTOS CURSO ESCOLAR 19-20'!$N$22</c:f>
              <c:strCache>
                <c:ptCount val="1"/>
                <c:pt idx="0">
                  <c:v>DOMINIO INTERNET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6501650165016502E-3"/>
                  <c:y val="-3.4112927219382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1F-9843-9421-CF196D6D6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'GASTOS CURSO ESCOLAR 19-20'!$O$22</c:f>
              <c:numCache>
                <c:formatCode>#,##0.00\ "€"</c:formatCode>
                <c:ptCount val="1"/>
                <c:pt idx="0">
                  <c:v>117.22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951F-9843-9421-CF196D6D6707}"/>
            </c:ext>
          </c:extLst>
        </c:ser>
        <c:ser>
          <c:idx val="4"/>
          <c:order val="4"/>
          <c:tx>
            <c:strRef>
              <c:f>'GASTOS CURSO ESCOLAR 19-20'!$N$24</c:f>
              <c:strCache>
                <c:ptCount val="1"/>
                <c:pt idx="0">
                  <c:v>SUSCRICIÓNS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4.0132855552214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1F-9843-9421-CF196D6D6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'GASTOS CURSO ESCOLAR 19-20'!$O$24</c:f>
              <c:numCache>
                <c:formatCode>#,##0.00\ "€"</c:formatCode>
                <c:ptCount val="1"/>
                <c:pt idx="0">
                  <c:v>141.28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8-951F-9843-9421-CF196D6D6707}"/>
            </c:ext>
          </c:extLst>
        </c:ser>
        <c:ser>
          <c:idx val="5"/>
          <c:order val="5"/>
          <c:tx>
            <c:strRef>
              <c:f>'GASTOS CURSO ESCOLAR 19-20'!$N$26</c:f>
              <c:strCache>
                <c:ptCount val="1"/>
                <c:pt idx="0">
                  <c:v>ALARMA LOCAL FOANPAS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3003300330033004E-3"/>
                  <c:y val="-4.2139498329825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1F-9843-9421-CF196D6D6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'GASTOS CURSO ESCOLAR 19-20'!$O$26</c:f>
              <c:numCache>
                <c:formatCode>#,##0.00\ "€"</c:formatCode>
                <c:ptCount val="1"/>
                <c:pt idx="0">
                  <c:v>246.84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A-951F-9843-9421-CF196D6D6707}"/>
            </c:ext>
          </c:extLst>
        </c:ser>
        <c:ser>
          <c:idx val="6"/>
          <c:order val="6"/>
          <c:tx>
            <c:strRef>
              <c:f>'GASTOS CURSO ESCOLAR 19-20'!$N$27</c:f>
              <c:strCache>
                <c:ptCount val="1"/>
                <c:pt idx="0">
                  <c:v>GASTOS DIVERSOS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1.0283646474883831E-2"/>
                  <c:y val="-4.6152783885046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51F-9843-9421-CF196D6D6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'GASTOS CURSO ESCOLAR 19-20'!$O$27</c:f>
              <c:numCache>
                <c:formatCode>#,##0.00\ "€"</c:formatCode>
                <c:ptCount val="1"/>
                <c:pt idx="0">
                  <c:v>926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C-951F-9843-9421-CF196D6D6707}"/>
            </c:ext>
          </c:extLst>
        </c:ser>
        <c:ser>
          <c:idx val="7"/>
          <c:order val="7"/>
          <c:tx>
            <c:strRef>
              <c:f>'GASTOS CURSO ESCOLAR 19-20'!$N$28</c:f>
              <c:strCache>
                <c:ptCount val="1"/>
                <c:pt idx="0">
                  <c:v>TOTAL GASTOS CURSO ESCOLAR 19/20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accent2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6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'GASTOS CURSO ESCOLAR 19-20'!$O$28</c:f>
              <c:numCache>
                <c:formatCode>#,##0.00\ "€"</c:formatCode>
                <c:ptCount val="1"/>
                <c:pt idx="0">
                  <c:v>473418.11000000004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D-951F-9843-9421-CF196D6D6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776796703"/>
        <c:axId val="1752083055"/>
        <c:axId val="0"/>
      </c:bar3DChart>
      <c:catAx>
        <c:axId val="1776796703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52083055"/>
        <c:crosses val="autoZero"/>
        <c:auto val="1"/>
        <c:lblAlgn val="ctr"/>
        <c:lblOffset val="100"/>
        <c:noMultiLvlLbl val="0"/>
      </c:catAx>
      <c:valAx>
        <c:axId val="175208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76796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050"/>
              <a:t>AUTOXESTIÓN</a:t>
            </a:r>
            <a:r>
              <a:rPr lang="en-US" sz="1050" baseline="0"/>
              <a:t> CONVENIO CONCELLO VIGO  CURSO 19/20 (SEPT 19- AGOSTO 20)</a:t>
            </a:r>
            <a:endParaRPr lang="en-US" sz="1050"/>
          </a:p>
        </c:rich>
      </c:tx>
      <c:layout>
        <c:manualLayout>
          <c:xMode val="edge"/>
          <c:yMode val="edge"/>
          <c:x val="0.1369506726457399"/>
          <c:y val="2.85714285714285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995386940268841E-2"/>
          <c:y val="0.1419213290356699"/>
          <c:w val="0.58912044327792368"/>
          <c:h val="0.83874465691788525"/>
        </c:manualLayout>
      </c:layout>
      <c:pie3DChart>
        <c:varyColors val="1"/>
        <c:ser>
          <c:idx val="0"/>
          <c:order val="0"/>
          <c:tx>
            <c:strRef>
              <c:f>'GASTOS CURSO ESCOLAR 19-20'!$O$5</c:f>
              <c:strCache>
                <c:ptCount val="1"/>
                <c:pt idx="0">
                  <c:v>TOTAIS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5A56-0043-9DFE-FD7EAD95408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5A56-0043-9DFE-FD7EAD95408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5A56-0043-9DFE-FD7EAD95408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5A56-0043-9DFE-FD7EAD95408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5A56-0043-9DFE-FD7EAD95408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5A56-0043-9DFE-FD7EAD95408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5A56-0043-9DFE-FD7EAD9540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'GASTOS CURSO ESCOLAR 19-20'!$N$6:$N$12</c:f>
              <c:strCache>
                <c:ptCount val="7"/>
                <c:pt idx="0">
                  <c:v>Capítulo I (Nóminas + SS+ IRPF)</c:v>
                </c:pt>
                <c:pt idx="1">
                  <c:v>Capítulo II (Fotocopias + Correos+ Publicidade + Telefonía)</c:v>
                </c:pt>
                <c:pt idx="2">
                  <c:v>Capítulo III (Xestoria + Avogados + Seguros varios + Póliza oficinas)</c:v>
                </c:pt>
                <c:pt idx="3">
                  <c:v>Capítulo IV (Material oficina)</c:v>
                </c:pt>
                <c:pt idx="4">
                  <c:v>Capítulo V (Gastos Formación Familias)</c:v>
                </c:pt>
                <c:pt idx="5">
                  <c:v>Capítulo VI ( Mantenemento informático)</c:v>
                </c:pt>
                <c:pt idx="6">
                  <c:v>Capítulo VII (Dietas e desprazamento)</c:v>
                </c:pt>
              </c:strCache>
            </c:strRef>
          </c:cat>
          <c:val>
            <c:numRef>
              <c:f>'GASTOS CURSO ESCOLAR 19-20'!$O$6:$O$12</c:f>
              <c:numCache>
                <c:formatCode>#,##0.00\ "€"</c:formatCode>
                <c:ptCount val="7"/>
                <c:pt idx="0">
                  <c:v>71666.06</c:v>
                </c:pt>
                <c:pt idx="1">
                  <c:v>3473.71</c:v>
                </c:pt>
                <c:pt idx="2">
                  <c:v>5520.59</c:v>
                </c:pt>
                <c:pt idx="3">
                  <c:v>1383.33</c:v>
                </c:pt>
                <c:pt idx="4">
                  <c:v>9147.7999999999993</c:v>
                </c:pt>
                <c:pt idx="5">
                  <c:v>2607.09</c:v>
                </c:pt>
                <c:pt idx="6">
                  <c:v>1242.6500000000001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A56-0043-9DFE-FD7EAD954081}"/>
            </c:ext>
          </c:extLst>
        </c:ser>
        <c:ser>
          <c:idx val="1"/>
          <c:order val="1"/>
          <c:tx>
            <c:v>TOTAL'GASTOS CURSO ESCOLAR 19-20'!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0-5A56-0043-9DFE-FD7EAD954081}"/>
              </c:ext>
            </c:extLst>
          </c:dPt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1-5A56-0043-9DFE-FD7EAD954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65470982793815"/>
          <c:y val="7.5755680539932493E-2"/>
          <c:w val="0.21713181685622632"/>
          <c:h val="0.880261867266591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200"/>
              <a:t>AUTOXESTIÓN CONVENIO CONCELLO VIGO  CURSO 19/20 (SEPT 19-AGOSTO</a:t>
            </a:r>
            <a:r>
              <a:rPr lang="es-ES_tradnl" sz="1200" baseline="0"/>
              <a:t> 20)</a:t>
            </a:r>
            <a:endParaRPr lang="es-ES_tradnl" sz="1200"/>
          </a:p>
          <a:p>
            <a:pPr>
              <a:defRPr sz="1200"/>
            </a:pPr>
            <a:endParaRPr lang="es-ES_tradnl" sz="1200"/>
          </a:p>
        </c:rich>
      </c:tx>
      <c:layout>
        <c:manualLayout>
          <c:xMode val="edge"/>
          <c:yMode val="edge"/>
          <c:x val="0.1844961228705727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02844226220772"/>
          <c:y val="8.6350574712643666E-2"/>
          <c:w val="0.86905901020927512"/>
          <c:h val="0.6963107521042627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C6B-664D-BDA4-000D36050AA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C6B-664D-BDA4-000D36050AAE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C6B-664D-BDA4-000D36050AAE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C6B-664D-BDA4-000D36050AAE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C6B-664D-BDA4-000D36050AA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C6B-664D-BDA4-000D36050AAE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C6B-664D-BDA4-000D36050AAE}"/>
              </c:ext>
            </c:extLst>
          </c:dPt>
          <c:dLbls>
            <c:dLbl>
              <c:idx val="3"/>
              <c:layout>
                <c:manualLayout>
                  <c:x val="1.9011406844106464E-3"/>
                  <c:y val="-2.0114942528735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6B-664D-BDA4-000D36050AAE}"/>
                </c:ext>
              </c:extLst>
            </c:dLbl>
            <c:dLbl>
              <c:idx val="5"/>
              <c:layout>
                <c:manualLayout>
                  <c:x val="1.9011406844106464E-3"/>
                  <c:y val="-1.4367816091954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6B-664D-BDA4-000D36050AAE}"/>
                </c:ext>
              </c:extLst>
            </c:dLbl>
            <c:dLbl>
              <c:idx val="6"/>
              <c:layout>
                <c:manualLayout>
                  <c:x val="0"/>
                  <c:y val="-1.724137931034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C6B-664D-BDA4-000D36050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'GASTOS CURSO ESCOLAR 19-20'!$N$6:$N$13</c:f>
              <c:strCache>
                <c:ptCount val="8"/>
                <c:pt idx="0">
                  <c:v>Capítulo I (Nóminas + SS+ IRPF)</c:v>
                </c:pt>
                <c:pt idx="1">
                  <c:v>Capítulo II (Fotocopias + Correos+ Publicidade + Telefonía)</c:v>
                </c:pt>
                <c:pt idx="2">
                  <c:v>Capítulo III (Xestoria + Avogados + Seguros varios + Póliza oficinas)</c:v>
                </c:pt>
                <c:pt idx="3">
                  <c:v>Capítulo IV (Material oficina)</c:v>
                </c:pt>
                <c:pt idx="4">
                  <c:v>Capítulo V (Gastos Formación Familias)</c:v>
                </c:pt>
                <c:pt idx="5">
                  <c:v>Capítulo VI ( Mantenemento informático)</c:v>
                </c:pt>
                <c:pt idx="6">
                  <c:v>Capítulo VII (Dietas e desprazamento)</c:v>
                </c:pt>
                <c:pt idx="7">
                  <c:v>TOTAL AUTOXESTIÓN</c:v>
                </c:pt>
              </c:strCache>
            </c:strRef>
          </c:cat>
          <c:val>
            <c:numRef>
              <c:f>'GASTOS CURSO ESCOLAR 19-20'!$O$6:$O$13</c:f>
              <c:numCache>
                <c:formatCode>#,##0.00\ "€"</c:formatCode>
                <c:ptCount val="8"/>
                <c:pt idx="0">
                  <c:v>71666.06</c:v>
                </c:pt>
                <c:pt idx="1">
                  <c:v>3473.71</c:v>
                </c:pt>
                <c:pt idx="2">
                  <c:v>5520.59</c:v>
                </c:pt>
                <c:pt idx="3">
                  <c:v>1383.33</c:v>
                </c:pt>
                <c:pt idx="4">
                  <c:v>9147.7999999999993</c:v>
                </c:pt>
                <c:pt idx="5">
                  <c:v>2607.09</c:v>
                </c:pt>
                <c:pt idx="6">
                  <c:v>1242.6500000000001</c:v>
                </c:pt>
                <c:pt idx="7">
                  <c:v>95041.23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E-DC6B-664D-BDA4-000D36050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776768703"/>
        <c:axId val="1736287791"/>
        <c:axId val="0"/>
      </c:bar3DChart>
      <c:catAx>
        <c:axId val="1776768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36287791"/>
        <c:crosses val="autoZero"/>
        <c:auto val="1"/>
        <c:lblAlgn val="ctr"/>
        <c:lblOffset val="100"/>
        <c:noMultiLvlLbl val="0"/>
      </c:catAx>
      <c:valAx>
        <c:axId val="1736287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7676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14398924772085"/>
          <c:y val="9.3530860385371214E-2"/>
          <c:w val="0.80847793331389128"/>
          <c:h val="0.76853233759723394"/>
        </c:manualLayout>
      </c:layout>
      <c:line3DChart>
        <c:grouping val="standard"/>
        <c:varyColors val="0"/>
        <c:ser>
          <c:idx val="0"/>
          <c:order val="0"/>
          <c:tx>
            <c:strRef>
              <c:f>'RESUMO PAGOS CURSO 2019-2020'!$D$4</c:f>
              <c:strCache>
                <c:ptCount val="1"/>
                <c:pt idx="0">
                  <c:v>CANTIDADE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'RESUMO PAGOS CURSO 2019-2020'!$E$3:$N$3</c:f>
              <c:strCache>
                <c:ptCount val="10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DECEMBRO</c:v>
                </c:pt>
                <c:pt idx="4">
                  <c:v>XANEIRO</c:v>
                </c:pt>
                <c:pt idx="5">
                  <c:v>FEBREIRO</c:v>
                </c:pt>
                <c:pt idx="6">
                  <c:v>MARZO</c:v>
                </c:pt>
                <c:pt idx="7">
                  <c:v>ABRIL</c:v>
                </c:pt>
                <c:pt idx="8">
                  <c:v>MAIO</c:v>
                </c:pt>
                <c:pt idx="9">
                  <c:v>XUÑO</c:v>
                </c:pt>
              </c:strCache>
            </c:strRef>
          </c:cat>
          <c:val>
            <c:numRef>
              <c:f>'RESUMO PAGOS CURSO 2019-2020'!$E$4:$N$4</c:f>
              <c:numCache>
                <c:formatCode>#,##0.00\ "€"</c:formatCode>
                <c:ptCount val="10"/>
                <c:pt idx="0">
                  <c:v>30064.069999999996</c:v>
                </c:pt>
                <c:pt idx="1">
                  <c:v>77470.5</c:v>
                </c:pt>
                <c:pt idx="2">
                  <c:v>72275.92</c:v>
                </c:pt>
                <c:pt idx="3">
                  <c:v>49799.76</c:v>
                </c:pt>
                <c:pt idx="4">
                  <c:v>59858.91</c:v>
                </c:pt>
                <c:pt idx="5">
                  <c:v>54335.889999999992</c:v>
                </c:pt>
                <c:pt idx="6">
                  <c:v>32762.22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5E-0F4A-A4A9-8851812A1382}"/>
            </c:ext>
          </c:extLst>
        </c:ser>
        <c:ser>
          <c:idx val="1"/>
          <c:order val="1"/>
          <c:tx>
            <c:strRef>
              <c:f>'RESUMO PAGOS CURSO 2019-2020'!$F$8</c:f>
              <c:strCache>
                <c:ptCount val="1"/>
                <c:pt idx="0">
                  <c:v>EVOLUCIÓN DO GASTO DE COMEDORES Ó LONGO DO CURSO 2019/2020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'RESUMO PAGOS CURSO 2019-2020'!$E$3:$N$3</c:f>
              <c:strCache>
                <c:ptCount val="10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DECEMBRO</c:v>
                </c:pt>
                <c:pt idx="4">
                  <c:v>XANEIRO</c:v>
                </c:pt>
                <c:pt idx="5">
                  <c:v>FEBREIRO</c:v>
                </c:pt>
                <c:pt idx="6">
                  <c:v>MARZO</c:v>
                </c:pt>
                <c:pt idx="7">
                  <c:v>ABRIL</c:v>
                </c:pt>
                <c:pt idx="8">
                  <c:v>MAIO</c:v>
                </c:pt>
                <c:pt idx="9">
                  <c:v>XUÑO</c:v>
                </c:pt>
              </c:strCache>
            </c:strRef>
          </c:cat>
          <c:val>
            <c:numRef>
              <c:f>'RESUMO PAGOS CURSO 2019-2020'!$G$8:$L$8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5E-0F4A-A4A9-8851812A1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666432"/>
        <c:axId val="189667968"/>
        <c:axId val="189681664"/>
      </c:line3DChart>
      <c:catAx>
        <c:axId val="18966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9667968"/>
        <c:crosses val="autoZero"/>
        <c:auto val="1"/>
        <c:lblAlgn val="ctr"/>
        <c:lblOffset val="100"/>
        <c:noMultiLvlLbl val="0"/>
      </c:catAx>
      <c:valAx>
        <c:axId val="18966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9666432"/>
        <c:crosses val="autoZero"/>
        <c:crossBetween val="between"/>
      </c:valAx>
      <c:serAx>
        <c:axId val="1896816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966796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INGRESOS PREVISTOS CURSO 20/21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'PREVISION PRESUPUESTO CR. 20-21'!$E$6</c:f>
              <c:strCache>
                <c:ptCount val="1"/>
                <c:pt idx="0">
                  <c:v>CANTIDADE</c:v>
                </c:pt>
              </c:strCache>
            </c:strRef>
          </c:tx>
          <c:spPr>
            <a:solidFill>
              <a:schemeClr val="accent6">
                <a:lumMod val="50000"/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'PREVISION PRESUPUESTO CR. 20-21'!$D$7:$D$31</c:f>
              <c:strCache>
                <c:ptCount val="25"/>
                <c:pt idx="0">
                  <c:v>2º Pago Convenio Concello de Vigo 2020</c:v>
                </c:pt>
                <c:pt idx="4">
                  <c:v>Subvención ANPAS Comedores escolares Xunta Galicia</c:v>
                </c:pt>
                <c:pt idx="10">
                  <c:v>Subvención Federacións Xunta Galicia</c:v>
                </c:pt>
                <c:pt idx="14">
                  <c:v>Cuotas socias ANPAS federadas</c:v>
                </c:pt>
                <c:pt idx="19">
                  <c:v>1ª Pago Convenio Concello Vigo 2021</c:v>
                </c:pt>
                <c:pt idx="24">
                  <c:v>TOTAL INGRESOS</c:v>
                </c:pt>
              </c:strCache>
            </c:strRef>
          </c:cat>
          <c:val>
            <c:numRef>
              <c:f>'PREVISION PRESUPUESTO CR. 20-21'!$E$7:$E$31</c:f>
              <c:numCache>
                <c:formatCode>General</c:formatCode>
                <c:ptCount val="25"/>
                <c:pt idx="0" formatCode="#,##0.00\ &quot;€&quot;">
                  <c:v>155170.35999999999</c:v>
                </c:pt>
                <c:pt idx="4" formatCode="#,##0.00\ &quot;€&quot;">
                  <c:v>120496.89</c:v>
                </c:pt>
                <c:pt idx="10" formatCode="#,##0.00\ &quot;€&quot;">
                  <c:v>2975</c:v>
                </c:pt>
                <c:pt idx="14" formatCode="#,##0.00\ &quot;€&quot;">
                  <c:v>3545</c:v>
                </c:pt>
                <c:pt idx="19" formatCode="#,##0.00\ &quot;€&quot;">
                  <c:v>200000</c:v>
                </c:pt>
                <c:pt idx="24" formatCode="#,##0.00\ &quot;€&quot;">
                  <c:v>482187.25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CF3-1A4B-A635-2E8C02FFC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39090783"/>
        <c:axId val="137231903"/>
        <c:axId val="0"/>
      </c:bar3DChart>
      <c:catAx>
        <c:axId val="139090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7231903"/>
        <c:crosses val="autoZero"/>
        <c:auto val="1"/>
        <c:lblAlgn val="ctr"/>
        <c:lblOffset val="100"/>
        <c:noMultiLvlLbl val="0"/>
      </c:catAx>
      <c:valAx>
        <c:axId val="13723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9090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accent4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GASTOS PREVISTOS CURSO 20/21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'PREVISION PRESUPUESTO CR. 20-21'!$I$6</c:f>
              <c:strCache>
                <c:ptCount val="1"/>
                <c:pt idx="0">
                  <c:v>CANTIDADE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'PREVISION PRESUPUESTO CR. 20-21'!$H$7:$H$18</c:f>
              <c:strCache>
                <c:ptCount val="12"/>
                <c:pt idx="0">
                  <c:v>Subvención comedores escolares Rede Foanpas (Bolseiros + fixos)</c:v>
                </c:pt>
                <c:pt idx="4">
                  <c:v>Monitoraxe extra medidas protocolo ANTICOVID19</c:v>
                </c:pt>
                <c:pt idx="8">
                  <c:v>Autoxestión de FOANPAS ata Xuño 21</c:v>
                </c:pt>
                <c:pt idx="11">
                  <c:v>TOTAL GASTO</c:v>
                </c:pt>
              </c:strCache>
            </c:strRef>
          </c:cat>
          <c:val>
            <c:numRef>
              <c:f>'PREVISION PRESUPUESTO CR. 20-21'!$I$7:$I$18</c:f>
              <c:numCache>
                <c:formatCode>General</c:formatCode>
                <c:ptCount val="12"/>
                <c:pt idx="0" formatCode="#,##0.00\ &quot;€&quot;">
                  <c:v>395493</c:v>
                </c:pt>
                <c:pt idx="4" formatCode="#,##0.00\ &quot;€&quot;">
                  <c:v>40000</c:v>
                </c:pt>
                <c:pt idx="8" formatCode="#,##0.00\ &quot;€&quot;">
                  <c:v>45000</c:v>
                </c:pt>
                <c:pt idx="11" formatCode="#,##0.00\ &quot;€&quot;">
                  <c:v>480493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A2C5-4C45-902F-9564B11B3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32603503"/>
        <c:axId val="135179551"/>
        <c:axId val="0"/>
      </c:bar3DChart>
      <c:catAx>
        <c:axId val="132603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5179551"/>
        <c:crosses val="autoZero"/>
        <c:auto val="1"/>
        <c:lblAlgn val="ctr"/>
        <c:lblOffset val="100"/>
        <c:noMultiLvlLbl val="0"/>
      </c:catAx>
      <c:valAx>
        <c:axId val="135179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2603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0C34B-9F10-D84B-9800-ED8F72A5BB92}" type="datetimeFigureOut">
              <a:rPr lang="es-ES" smtClean="0"/>
              <a:t>3/12/20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0D45E-33E4-4444-A64C-2563BD386F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23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C458F5B-4A2A-4F43-B136-47F5D1D038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556B6F-3018-4C55-BAC9-259C6290B772}" type="slidenum">
              <a:rPr lang="es-ES" altLang="en-US">
                <a:latin typeface="Arial" panose="020B0604020202020204" pitchFamily="34" charset="0"/>
              </a:rPr>
              <a:pPr eaLnBrk="1" hangingPunct="1"/>
              <a:t>1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43C5A57-9B8E-41F4-8E18-BB1B6608B8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13A5551-8B6A-4AB7-9AAA-8BF8CE25C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altLang="en-US">
                <a:latin typeface="Arial" panose="020B0604020202020204" pitchFamily="34" charset="0"/>
                <a:cs typeface="Arial" panose="020B0604020202020204" pitchFamily="34" charset="0"/>
              </a:rPr>
              <a:t>PORTADA</a:t>
            </a:r>
          </a:p>
          <a:p>
            <a:pPr eaLnBrk="1" hangingPunct="1"/>
            <a:endParaRPr lang="es-E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E506FEB-44C4-4197-9634-4FA698BE4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3C8C8A4-1FA6-47C9-BE4B-60012513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A7EC588-901C-4318-9FDD-AEA5BDA4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0A4E1-4A0E-40C0-8A48-116751F9257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6065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F18300C-2DAD-4CB9-A5B4-8C47A6E9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4A7F4C9-5C39-42B5-9BE1-D99D5B7F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905B984-B53E-4910-9A27-284C86A5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152BB-F5E5-4F51-AE44-72C43D21481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349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F695F4F9-2906-4A77-AB62-8107A155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5E2B749-1831-4674-B8A9-8D01F459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D68CB0F-3106-42BC-83FF-EADDF88C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3D223-40DB-45BB-BB5F-023FCDAA5E2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758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876AC3F-0233-4F54-A72E-93C88F91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BDFA4B5-3544-41E8-BFBC-1033A529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909BBDB-0DC8-48D5-B575-918E420F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E63AA-E3BB-42B3-B495-EBFA8AEB4CE9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5559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40B01DA-B012-42DD-9655-E9D86890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5CEEE03-7178-4A51-A321-F899A08B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B129723-3319-441D-8BC8-0F454725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BC21C-E6A9-4A76-9EB7-E0379D2093D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6225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F5B145D-358E-4052-956C-F7369858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5B5825E9-0C17-40B5-B645-058C0747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2F19B8C-5107-490B-956B-32289F397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B3415-910F-4D1C-B393-896A101C4B8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7779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45B6F880-186C-4770-A4F9-11F2805AB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FA8C7A3E-48AE-4A04-A579-4A9F7073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AB28B1D1-CD62-4773-8009-F35A950C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E0BA-F771-4481-AC2F-7686A893907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8872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09CFB3C0-6873-4ADB-BAD8-BCD619F9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F19AB244-881F-4C8C-857C-719A273D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F0BF0429-3D60-4C30-A137-FF5D4771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228E-A3C6-47A7-890D-3C59A1F6EE7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4713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2F97E10A-6199-411E-AEFE-E2A99712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D9A56FAA-18F6-4FDD-8188-82F868AE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D0B3A1BE-1467-4196-B704-71DAF12B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9032D-6295-4B31-8C3B-A667EC501BF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7749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0D4F1FD-2FF2-4BAE-B5A4-40E15297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92DD52E-DABB-4D2F-ACC7-D0B23A59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ADCC4A2-BE07-492D-B20D-95D5BC55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E1A35-D206-494C-850C-209F34ED4BA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698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53ED9D6C-84F2-4819-9022-AE010D97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A920CC8-B818-4F5E-947D-092F75F4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C07FF3F5-5DC4-4003-849B-99310C75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DD366-E914-458C-A61D-5EE0F6C855A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5272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3">
                <a:lumMod val="50000"/>
                <a:alpha val="74000"/>
              </a:schemeClr>
            </a:gs>
            <a:gs pos="100000">
              <a:srgbClr val="FFFFFF">
                <a:alpha val="74000"/>
              </a:srgbClr>
            </a:gs>
          </a:gsLst>
          <a:lin ang="11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87848848-2A7F-4FD9-9405-1C8CC06DA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4479EC3E-76C4-420A-AAD3-3D9869450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DA58973-68B1-4E6A-A9E1-1D308E78F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8548814-2223-4F22-B79B-C068812C4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DD0B3DF-CE70-4A75-BEAB-43312F68F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B961389-C124-475C-9C61-B61A2FC5F671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wmf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witter/@FoanpasV" TargetMode="External"/><Relationship Id="rId5" Type="http://schemas.openxmlformats.org/officeDocument/2006/relationships/hyperlink" Target="https://www.facebook.com/foanpas.vigoecomarca/" TargetMode="External"/><Relationship Id="rId4" Type="http://schemas.openxmlformats.org/officeDocument/2006/relationships/hyperlink" Target="mailto:foanpas@foanpa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D5248CD-E783-4EBB-BA55-09350695F35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438650" y="1754189"/>
            <a:ext cx="4705350" cy="9858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E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ES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1" name="Picture 5" descr="MC900231222[1]">
            <a:extLst>
              <a:ext uri="{FF2B5EF4-FFF2-40B4-BE49-F238E27FC236}">
                <a16:creationId xmlns:a16="http://schemas.microsoft.com/office/drawing/2014/main" id="{A6878C98-92E1-428E-8C64-23F8D84E0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2769414"/>
            <a:ext cx="3365650" cy="22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6 CuadroTexto">
            <a:extLst>
              <a:ext uri="{FF2B5EF4-FFF2-40B4-BE49-F238E27FC236}">
                <a16:creationId xmlns:a16="http://schemas.microsoft.com/office/drawing/2014/main" id="{008F688E-7162-4387-B295-5B97EAD8B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547" y="3100879"/>
            <a:ext cx="279356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n-US" sz="1600" dirty="0">
                <a:hlinkClick r:id="rId4"/>
              </a:rPr>
              <a:t>www.foanpas.com</a:t>
            </a:r>
          </a:p>
          <a:p>
            <a:pPr algn="ctr" eaLnBrk="1" hangingPunct="1"/>
            <a:r>
              <a:rPr lang="es-ES_tradnl" altLang="en-US" sz="1600" dirty="0">
                <a:hlinkClick r:id="rId4"/>
              </a:rPr>
              <a:t>foanpas@foanpas.com</a:t>
            </a:r>
            <a:endParaRPr lang="es-ES_tradnl" altLang="en-US" sz="1600" dirty="0"/>
          </a:p>
          <a:p>
            <a:pPr algn="ctr" eaLnBrk="1" hangingPunct="1"/>
            <a:r>
              <a:rPr lang="es-ES_tradnl" altLang="en-US" sz="1600" dirty="0">
                <a:hlinkClick r:id="rId5"/>
              </a:rPr>
              <a:t>https://www.facebook.com/foanpas.vigoecomarca/</a:t>
            </a:r>
            <a:endParaRPr lang="es-ES_tradnl" altLang="en-US" sz="1600" dirty="0"/>
          </a:p>
          <a:p>
            <a:pPr algn="ctr" eaLnBrk="1" hangingPunct="1"/>
            <a:r>
              <a:rPr lang="es-ES_tradnl" altLang="en-US" sz="1600" dirty="0">
                <a:hlinkClick r:id="rId6"/>
              </a:rPr>
              <a:t>@FoanpasV</a:t>
            </a:r>
            <a:r>
              <a:rPr lang="es-ES_tradnl" altLang="en-US" sz="1600" dirty="0"/>
              <a:t> </a:t>
            </a:r>
            <a:r>
              <a:rPr lang="es-ES_tradnl" altLang="en-US" sz="1600" dirty="0">
                <a:solidFill>
                  <a:schemeClr val="accent1">
                    <a:lumMod val="75000"/>
                  </a:schemeClr>
                </a:solidFill>
              </a:rPr>
              <a:t>(Twitter)</a:t>
            </a:r>
          </a:p>
          <a:p>
            <a:pPr algn="ctr" eaLnBrk="1" hangingPunct="1"/>
            <a:r>
              <a:rPr lang="es-ES_tradnl" altLang="en-US" sz="1600" dirty="0" err="1">
                <a:solidFill>
                  <a:srgbClr val="0000FF"/>
                </a:solidFill>
              </a:rPr>
              <a:t>Canle</a:t>
            </a:r>
            <a:r>
              <a:rPr lang="es-ES_tradnl" altLang="en-US" sz="1600" dirty="0">
                <a:solidFill>
                  <a:srgbClr val="0000FF"/>
                </a:solidFill>
              </a:rPr>
              <a:t> de YouTube</a:t>
            </a:r>
          </a:p>
          <a:p>
            <a:pPr algn="ctr" eaLnBrk="1" hangingPunct="1"/>
            <a:r>
              <a:rPr lang="es-ES_tradnl" altLang="en-US" sz="1600" dirty="0">
                <a:solidFill>
                  <a:schemeClr val="tx2"/>
                </a:solidFill>
              </a:rPr>
              <a:t>Fijo: 986298812</a:t>
            </a:r>
            <a:endParaRPr lang="es-ES" altLang="en-US" sz="1600" dirty="0">
              <a:solidFill>
                <a:schemeClr val="tx2"/>
              </a:solidFill>
            </a:endParaRPr>
          </a:p>
        </p:txBody>
      </p:sp>
      <p:pic>
        <p:nvPicPr>
          <p:cNvPr id="2054" name="7 Imagen" descr="Logo FOANPAS.jpg">
            <a:extLst>
              <a:ext uri="{FF2B5EF4-FFF2-40B4-BE49-F238E27FC236}">
                <a16:creationId xmlns:a16="http://schemas.microsoft.com/office/drawing/2014/main" id="{49ACE013-2BF1-4D0F-8E43-AB93FA4F95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389045"/>
            <a:ext cx="6445250" cy="218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BB46AF7-D8EC-574D-96E7-3324D2FDE5DD}"/>
              </a:ext>
            </a:extLst>
          </p:cNvPr>
          <p:cNvSpPr txBox="1"/>
          <p:nvPr/>
        </p:nvSpPr>
        <p:spPr>
          <a:xfrm>
            <a:off x="1312863" y="5385127"/>
            <a:ext cx="6259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28 ANOS LOITANDO POLA EDUCACIÓN PÚBLICA EN VIGO E NA SÚA BISBARRA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6CE6DD3-A520-4CFD-9048-3D43C02F71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89" y="5385127"/>
            <a:ext cx="850913" cy="120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4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63061"/>
            <a:ext cx="7772400" cy="973133"/>
          </a:xfrm>
        </p:spPr>
        <p:txBody>
          <a:bodyPr/>
          <a:lstStyle/>
          <a:p>
            <a:r>
              <a:rPr lang="es-ES" sz="2100" dirty="0">
                <a:solidFill>
                  <a:schemeClr val="accent3">
                    <a:lumMod val="50000"/>
                  </a:schemeClr>
                </a:solidFill>
              </a:rPr>
              <a:t>PRESENTACIÓN DA MEMORIA ECONÓMICA FOANPAS CURSO 19-20</a:t>
            </a:r>
          </a:p>
        </p:txBody>
      </p:sp>
      <p:pic>
        <p:nvPicPr>
          <p:cNvPr id="5" name="7 Imagen" descr="Logo FOANPAS.jpg">
            <a:extLst>
              <a:ext uri="{FF2B5EF4-FFF2-40B4-BE49-F238E27FC236}">
                <a16:creationId xmlns:a16="http://schemas.microsoft.com/office/drawing/2014/main" id="{49ACE013-2BF1-4D0F-8E43-AB93FA4F9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7" y="364973"/>
            <a:ext cx="1764079" cy="59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6CE6DD3-A520-4CFD-9048-3D43C02F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89" y="5230231"/>
            <a:ext cx="850913" cy="1205279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C717F5-334D-7849-B7AC-07F9154436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822593"/>
              </p:ext>
            </p:extLst>
          </p:nvPr>
        </p:nvGraphicFramePr>
        <p:xfrm>
          <a:off x="685800" y="1801367"/>
          <a:ext cx="7342189" cy="4776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795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7 Imagen" descr="Logo FOANPAS.jpg">
            <a:extLst>
              <a:ext uri="{FF2B5EF4-FFF2-40B4-BE49-F238E27FC236}">
                <a16:creationId xmlns:a16="http://schemas.microsoft.com/office/drawing/2014/main" id="{49ACE013-2BF1-4D0F-8E43-AB93FA4F9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8" y="364973"/>
            <a:ext cx="1557868" cy="52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6CE6DD3-A520-4CFD-9048-3D43C02F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465" y="5869955"/>
            <a:ext cx="600535" cy="85063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99CE2A7-0ACE-D54A-94AB-C001E204C760}"/>
              </a:ext>
            </a:extLst>
          </p:cNvPr>
          <p:cNvSpPr txBox="1">
            <a:spLocks/>
          </p:cNvSpPr>
          <p:nvPr/>
        </p:nvSpPr>
        <p:spPr bwMode="auto">
          <a:xfrm>
            <a:off x="685800" y="963061"/>
            <a:ext cx="7772400" cy="97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2100" dirty="0">
                <a:solidFill>
                  <a:schemeClr val="accent3">
                    <a:lumMod val="50000"/>
                  </a:schemeClr>
                </a:solidFill>
              </a:rPr>
              <a:t>PRESENTACIÓN DA MEMORIA ECONÓMICA FOANPAS CURSO 19-20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3C0CC66-3F39-0944-B143-560472CD8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689560"/>
              </p:ext>
            </p:extLst>
          </p:nvPr>
        </p:nvGraphicFramePr>
        <p:xfrm>
          <a:off x="1022238" y="1719072"/>
          <a:ext cx="7435962" cy="470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9098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7 Imagen" descr="Logo FOANPAS.jpg">
            <a:extLst>
              <a:ext uri="{FF2B5EF4-FFF2-40B4-BE49-F238E27FC236}">
                <a16:creationId xmlns:a16="http://schemas.microsoft.com/office/drawing/2014/main" id="{49ACE013-2BF1-4D0F-8E43-AB93FA4F9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8" y="364973"/>
            <a:ext cx="1557868" cy="52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6CE6DD3-A520-4CFD-9048-3D43C02F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323" y="5440680"/>
            <a:ext cx="766894" cy="108627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C90C8E03-569F-C441-ADBA-99FFFDD7302E}"/>
              </a:ext>
            </a:extLst>
          </p:cNvPr>
          <p:cNvSpPr/>
          <p:nvPr/>
        </p:nvSpPr>
        <p:spPr>
          <a:xfrm>
            <a:off x="1036698" y="1152108"/>
            <a:ext cx="7110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PRESENTACIÓN DA MEMORIA ECONÓMICA FOANPAS CURSO 19-20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0CF360F-89D9-DD4B-A960-004C75E53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13200"/>
              </p:ext>
            </p:extLst>
          </p:nvPr>
        </p:nvGraphicFramePr>
        <p:xfrm>
          <a:off x="923544" y="1780400"/>
          <a:ext cx="7223760" cy="4813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537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 FOANPAS.jpg">
            <a:extLst>
              <a:ext uri="{FF2B5EF4-FFF2-40B4-BE49-F238E27FC236}">
                <a16:creationId xmlns:a16="http://schemas.microsoft.com/office/drawing/2014/main" id="{49ACE013-2BF1-4D0F-8E43-AB93FA4F9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7" y="217385"/>
            <a:ext cx="1764079" cy="59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6CE6DD3-A520-4CFD-9048-3D43C02F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89" y="5230231"/>
            <a:ext cx="850913" cy="1205279"/>
          </a:xfrm>
          <a:prstGeom prst="rect">
            <a:avLst/>
          </a:prstGeom>
        </p:spPr>
      </p:pic>
      <p:sp>
        <p:nvSpPr>
          <p:cNvPr id="10" name="Título 9">
            <a:extLst>
              <a:ext uri="{FF2B5EF4-FFF2-40B4-BE49-F238E27FC236}">
                <a16:creationId xmlns:a16="http://schemas.microsoft.com/office/drawing/2014/main" id="{392CB58A-8961-5D4F-BBC1-6A2FFD57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8653"/>
            <a:ext cx="8229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100" dirty="0">
                <a:solidFill>
                  <a:schemeClr val="accent3">
                    <a:lumMod val="50000"/>
                  </a:schemeClr>
                </a:solidFill>
              </a:rPr>
              <a:t>PRESENTACIÓN DA MEMORIA ECONÓMICA FOANPAS CURSO 19-20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F612AB2-2BDF-8F4A-B31E-8A2A060B5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165282"/>
              </p:ext>
            </p:extLst>
          </p:nvPr>
        </p:nvGraphicFramePr>
        <p:xfrm>
          <a:off x="1022237" y="1664208"/>
          <a:ext cx="7005752" cy="485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55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7 Imagen" descr="Logo FOANPAS.jpg">
            <a:extLst>
              <a:ext uri="{FF2B5EF4-FFF2-40B4-BE49-F238E27FC236}">
                <a16:creationId xmlns:a16="http://schemas.microsoft.com/office/drawing/2014/main" id="{49ACE013-2BF1-4D0F-8E43-AB93FA4F9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8" y="364973"/>
            <a:ext cx="1557868" cy="52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6CE6DD3-A520-4CFD-9048-3D43C02F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89" y="5230231"/>
            <a:ext cx="850913" cy="1205279"/>
          </a:xfrm>
          <a:prstGeom prst="rect">
            <a:avLst/>
          </a:prstGeom>
        </p:spPr>
      </p:pic>
      <p:sp>
        <p:nvSpPr>
          <p:cNvPr id="8" name="Título 9">
            <a:extLst>
              <a:ext uri="{FF2B5EF4-FFF2-40B4-BE49-F238E27FC236}">
                <a16:creationId xmlns:a16="http://schemas.microsoft.com/office/drawing/2014/main" id="{37D77337-E1AA-3946-BC62-2E8E4A772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98137"/>
            <a:ext cx="8229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100" dirty="0">
                <a:solidFill>
                  <a:schemeClr val="accent3">
                    <a:lumMod val="50000"/>
                  </a:schemeClr>
                </a:solidFill>
              </a:rPr>
              <a:t>PRESENTACIÓN DA MEMORIA ECONÓMICA FOANPAS CURSO 19-20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F26977-C36B-ED46-86A0-2D67FA554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584175"/>
              </p:ext>
            </p:extLst>
          </p:nvPr>
        </p:nvGraphicFramePr>
        <p:xfrm>
          <a:off x="1572768" y="4786951"/>
          <a:ext cx="5614416" cy="1962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1042">
                  <a:extLst>
                    <a:ext uri="{9D8B030D-6E8A-4147-A177-3AD203B41FA5}">
                      <a16:colId xmlns:a16="http://schemas.microsoft.com/office/drawing/2014/main" val="1406516389"/>
                    </a:ext>
                  </a:extLst>
                </a:gridCol>
                <a:gridCol w="1223374">
                  <a:extLst>
                    <a:ext uri="{9D8B030D-6E8A-4147-A177-3AD203B41FA5}">
                      <a16:colId xmlns:a16="http://schemas.microsoft.com/office/drawing/2014/main" val="3724429815"/>
                    </a:ext>
                  </a:extLst>
                </a:gridCol>
              </a:tblGrid>
              <a:tr h="1831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</a:rPr>
                        <a:t>AUTOXESTIÓN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TOTAIS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2110753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Capítulo I (Nóminas + SS+ IRPF)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71.666,06 €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4635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Capítulo II (Fotocopias + Correos+ Publicidade + Telefonía)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3.473,71 €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4917777"/>
                  </a:ext>
                </a:extLst>
              </a:tr>
              <a:tr h="317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Capítulo III (Xestoria + Avogados + Seguros varios + Póliza oficinas)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5.520,59 €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4050189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Capítulo IV (Material oficina)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1.383,33 €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6802351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Capítulo V (Gastos Formación Familias)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9.147,80 €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7804932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Capítulo VI ( Mantenemento informático)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2.607,09 €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4028493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Capítulo VII (Dietas e desprazamento)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1.242,65 €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7621220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TOTAL AUTOXESTIÓN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95.041,23 €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0258800"/>
                  </a:ext>
                </a:extLst>
              </a:tr>
            </a:tbl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CEDC971E-0C98-4A4D-8C5B-060FC0FC45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267685"/>
              </p:ext>
            </p:extLst>
          </p:nvPr>
        </p:nvGraphicFramePr>
        <p:xfrm>
          <a:off x="603504" y="1399032"/>
          <a:ext cx="7872984" cy="325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855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Logo FOANPAS.jpg">
            <a:extLst>
              <a:ext uri="{FF2B5EF4-FFF2-40B4-BE49-F238E27FC236}">
                <a16:creationId xmlns:a16="http://schemas.microsoft.com/office/drawing/2014/main" id="{069EB108-A26D-F845-AB6A-4A1F9E868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8" y="364973"/>
            <a:ext cx="1557868" cy="52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EA50DB5-7CD9-9740-B411-BEC37AE13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752" y="5451690"/>
            <a:ext cx="779805" cy="110455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3C4917C-A923-C348-9BCC-A17AAD63A45F}"/>
              </a:ext>
            </a:extLst>
          </p:cNvPr>
          <p:cNvSpPr txBox="1"/>
          <p:nvPr/>
        </p:nvSpPr>
        <p:spPr>
          <a:xfrm>
            <a:off x="539052" y="1170432"/>
            <a:ext cx="8138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accent3">
                    <a:lumMod val="50000"/>
                  </a:schemeClr>
                </a:solidFill>
              </a:rPr>
              <a:t>MEMORIA ECONÓMICA DE COMEDORES DA REDE. EVOLUCIÓN DO GASTO BOLSEIROS E USUARIOS FIXOS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C454073-0B5B-8A44-82AA-034BAD3DA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2475"/>
              </p:ext>
            </p:extLst>
          </p:nvPr>
        </p:nvGraphicFramePr>
        <p:xfrm>
          <a:off x="448050" y="1777080"/>
          <a:ext cx="8229605" cy="582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667">
                  <a:extLst>
                    <a:ext uri="{9D8B030D-6E8A-4147-A177-3AD203B41FA5}">
                      <a16:colId xmlns:a16="http://schemas.microsoft.com/office/drawing/2014/main" val="1987854972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2094283974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3753145524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1575863321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216547085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2668433138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545470256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3576965909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2651570165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3058319541"/>
                    </a:ext>
                  </a:extLst>
                </a:gridCol>
                <a:gridCol w="652667">
                  <a:extLst>
                    <a:ext uri="{9D8B030D-6E8A-4147-A177-3AD203B41FA5}">
                      <a16:colId xmlns:a16="http://schemas.microsoft.com/office/drawing/2014/main" val="964720811"/>
                    </a:ext>
                  </a:extLst>
                </a:gridCol>
                <a:gridCol w="1050268">
                  <a:extLst>
                    <a:ext uri="{9D8B030D-6E8A-4147-A177-3AD203B41FA5}">
                      <a16:colId xmlns:a16="http://schemas.microsoft.com/office/drawing/2014/main" val="4126862307"/>
                    </a:ext>
                  </a:extLst>
                </a:gridCol>
              </a:tblGrid>
              <a:tr h="185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MES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SETEMBRO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OUTUBRO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NOVEMBRO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DECEMBRO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XANEIRO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FEBREIRO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MARZO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ABRIL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MAIO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XUÑO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extLst>
                  <a:ext uri="{0D108BD9-81ED-4DB2-BD59-A6C34878D82A}">
                    <a16:rowId xmlns:a16="http://schemas.microsoft.com/office/drawing/2014/main" val="4110353294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CANTIDADE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30.064,07 €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77.470,50 €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72.275,92 €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49.799,76 €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59.858,91 €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54.335,89 €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32.762,22 €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0,00 €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0,00 €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0,00 €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extLst>
                  <a:ext uri="{0D108BD9-81ED-4DB2-BD59-A6C34878D82A}">
                    <a16:rowId xmlns:a16="http://schemas.microsoft.com/office/drawing/2014/main" val="4183470066"/>
                  </a:ext>
                </a:extLst>
              </a:tr>
              <a:tr h="19815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>
                          <a:effectLst/>
                        </a:rPr>
                        <a:t>TOTAL CURSO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</a:rPr>
                        <a:t>376.567,27 €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7" marR="7527" marT="7527" marB="0" anchor="b"/>
                </a:tc>
                <a:extLst>
                  <a:ext uri="{0D108BD9-81ED-4DB2-BD59-A6C34878D82A}">
                    <a16:rowId xmlns:a16="http://schemas.microsoft.com/office/drawing/2014/main" val="4005473575"/>
                  </a:ext>
                </a:extLst>
              </a:tr>
            </a:tbl>
          </a:graphicData>
        </a:graphic>
      </p:graphicFrame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043236"/>
              </p:ext>
            </p:extLst>
          </p:nvPr>
        </p:nvGraphicFramePr>
        <p:xfrm>
          <a:off x="630936" y="2442579"/>
          <a:ext cx="7656816" cy="411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661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7 Imagen" descr="Logo FOANPAS.jpg">
            <a:extLst>
              <a:ext uri="{FF2B5EF4-FFF2-40B4-BE49-F238E27FC236}">
                <a16:creationId xmlns:a16="http://schemas.microsoft.com/office/drawing/2014/main" id="{49ACE013-2BF1-4D0F-8E43-AB93FA4F9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7" y="244658"/>
            <a:ext cx="1764079" cy="59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6CE6DD3-A520-4CFD-9048-3D43C02F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841" y="5230231"/>
            <a:ext cx="850913" cy="1205279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892C518-73AB-2C4E-B21B-8F4B12B81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740522"/>
              </p:ext>
            </p:extLst>
          </p:nvPr>
        </p:nvGraphicFramePr>
        <p:xfrm>
          <a:off x="630937" y="1755614"/>
          <a:ext cx="7405026" cy="4928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9">
            <a:extLst>
              <a:ext uri="{FF2B5EF4-FFF2-40B4-BE49-F238E27FC236}">
                <a16:creationId xmlns:a16="http://schemas.microsoft.com/office/drawing/2014/main" id="{DA3FE3E6-338D-7D47-B20D-BA171D5B76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2884" y="945237"/>
            <a:ext cx="7783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PRESUPOSTO CARA O CURSO 20/21: </a:t>
            </a:r>
            <a:r>
              <a:rPr lang="es-ES" sz="2000" dirty="0" err="1">
                <a:solidFill>
                  <a:schemeClr val="accent3">
                    <a:lumMod val="50000"/>
                  </a:schemeClr>
                </a:solidFill>
              </a:rPr>
              <a:t>Setembro</a:t>
            </a: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 20 ata Agosto 21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INGRESOS PREVISTOS (algún </a:t>
            </a:r>
            <a:r>
              <a:rPr lang="es-ES" sz="2000" dirty="0" err="1">
                <a:solidFill>
                  <a:schemeClr val="accent3">
                    <a:lumMod val="50000"/>
                  </a:schemeClr>
                </a:solidFill>
              </a:rPr>
              <a:t>xa</a:t>
            </a: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 ingresado)</a:t>
            </a:r>
          </a:p>
        </p:txBody>
      </p:sp>
    </p:spTree>
    <p:extLst>
      <p:ext uri="{BB962C8B-B14F-4D97-AF65-F5344CB8AC3E}">
        <p14:creationId xmlns:p14="http://schemas.microsoft.com/office/powerpoint/2010/main" val="157304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Logo FOANPAS.jpg">
            <a:extLst>
              <a:ext uri="{FF2B5EF4-FFF2-40B4-BE49-F238E27FC236}">
                <a16:creationId xmlns:a16="http://schemas.microsoft.com/office/drawing/2014/main" id="{06B632A2-7279-3D4B-8F52-C5DCBDC3E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7" y="244658"/>
            <a:ext cx="1764079" cy="59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D093D2-BCA6-9949-B0E9-1498DE87E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841" y="5230231"/>
            <a:ext cx="850913" cy="1205279"/>
          </a:xfrm>
          <a:prstGeom prst="rect">
            <a:avLst/>
          </a:prstGeom>
        </p:spPr>
      </p:pic>
      <p:sp>
        <p:nvSpPr>
          <p:cNvPr id="6" name="Título 9">
            <a:extLst>
              <a:ext uri="{FF2B5EF4-FFF2-40B4-BE49-F238E27FC236}">
                <a16:creationId xmlns:a16="http://schemas.microsoft.com/office/drawing/2014/main" id="{EA64CC6B-769F-F346-BE12-E0B7ADCC04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2884" y="945237"/>
            <a:ext cx="7783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PRESUPOSTO CARA O CURSO 20/21: </a:t>
            </a:r>
            <a:r>
              <a:rPr lang="es-ES" sz="2000" dirty="0" err="1">
                <a:solidFill>
                  <a:schemeClr val="accent3">
                    <a:lumMod val="50000"/>
                  </a:schemeClr>
                </a:solidFill>
              </a:rPr>
              <a:t>Setembro</a:t>
            </a: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 20 ata Agosto 21</a:t>
            </a:r>
          </a:p>
          <a:p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2.    GASTOS PREVISTOS 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3B251A5-5730-134D-9AAA-5ACEFED02D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267460"/>
              </p:ext>
            </p:extLst>
          </p:nvPr>
        </p:nvGraphicFramePr>
        <p:xfrm>
          <a:off x="603505" y="1755614"/>
          <a:ext cx="7403846" cy="4903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356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OANPAS_INTRAN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amble Xeral Ordinaria OUTUBRO 19" id="{2BBF1727-C43D-5844-B719-A8244F96CDDC}" vid="{B6A83227-23F9-3543-9DE0-F10D034BA98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FOANPAS_INTRANET</Template>
  <TotalTime>245</TotalTime>
  <Words>326</Words>
  <Application>Microsoft Macintosh PowerPoint</Application>
  <PresentationFormat>Presentación en pantalla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FOANPAS_INTRANET</vt:lpstr>
      <vt:lpstr> </vt:lpstr>
      <vt:lpstr>PRESENTACIÓN DA MEMORIA ECONÓMICA FOANPAS CURSO 19-20</vt:lpstr>
      <vt:lpstr>Presentación de PowerPoint</vt:lpstr>
      <vt:lpstr>Presentación de PowerPoint</vt:lpstr>
      <vt:lpstr>PRESENTACIÓN DA MEMORIA ECONÓMICA FOANPAS CURSO 19-20</vt:lpstr>
      <vt:lpstr>PRESENTACIÓN DA MEMORIA ECONÓMICA FOANPAS CURSO 19-20</vt:lpstr>
      <vt:lpstr>Presentación de PowerPoint</vt:lpstr>
      <vt:lpstr>PRESUPOSTO CARA O CURSO 20/21: Setembro 20 ata Agosto 21 INGRESOS PREVISTOS (algún xa ingresado)</vt:lpstr>
      <vt:lpstr>PRESUPOSTO CARA O CURSO 20/21: Setembro 20 ata Agosto 21 2.    GASTOS PREVISTOS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Microsoft Office User</dc:creator>
  <cp:keywords/>
  <dc:description/>
  <cp:lastModifiedBy>Microsoft Office User</cp:lastModifiedBy>
  <cp:revision>26</cp:revision>
  <dcterms:created xsi:type="dcterms:W3CDTF">2020-11-06T19:55:45Z</dcterms:created>
  <dcterms:modified xsi:type="dcterms:W3CDTF">2020-12-03T17:31:52Z</dcterms:modified>
  <cp:category/>
</cp:coreProperties>
</file>